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Nunito"/>
      <p:regular r:id="rId45"/>
      <p:bold r:id="rId46"/>
      <p:italic r:id="rId47"/>
      <p:boldItalic r:id="rId48"/>
    </p:embeddedFont>
    <p:embeddedFont>
      <p:font typeface="PT Sans Narrow"/>
      <p:regular r:id="rId49"/>
      <p:bold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Nunito-bold.fntdata"/><Relationship Id="rId45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boldItalic.fntdata"/><Relationship Id="rId47" Type="http://schemas.openxmlformats.org/officeDocument/2006/relationships/font" Target="fonts/Nunito-italic.fntdata"/><Relationship Id="rId49" Type="http://schemas.openxmlformats.org/officeDocument/2006/relationships/font" Target="fonts/PTSansNarrow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regular.fntdata"/><Relationship Id="rId50" Type="http://schemas.openxmlformats.org/officeDocument/2006/relationships/font" Target="fonts/PTSansNarrow-bold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en.wikipedia.org/wiki/Six_degrees_of_separation" TargetMode="External"/><Relationship Id="rId3" Type="http://schemas.openxmlformats.org/officeDocument/2006/relationships/hyperlink" Target="http://networkx.lanl.gov/reference/algorithms.community.html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oaxy.iuni.iu.edu/#query=vaccination&amp;sort=mixed&amp;type=Twitter&amp;lang=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en.wikipedia.org/wiki/Social_network_analysis_software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eeksforgeeks.org/python-tweepy-getting-the-time-when-a-user-was-created/" TargetMode="External"/><Relationship Id="rId3" Type="http://schemas.openxmlformats.org/officeDocument/2006/relationships/hyperlink" Target="https://towardsdatascience.com/how-to-build-a-dataset-from-twitter-using-python-tweepy-861bdbc16fa5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ellingcat.com/news/2020/05/05/uncovering-a-pro-chinese-government-information-operation-on-twitter-and-facebook-analysis-of-the-milesguo-bot-network/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owtobuildup.org/programs/digital-conflict/the-commons-project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ature.com/articles/s41598-018-27290-8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bbbf3828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bbbf3828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d76170f8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fd76170f8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d76170f8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fd76170f8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chemeClr val="dk1"/>
                </a:solidFill>
              </a:rPr>
              <a:t>Eigenvector centrality measures how much influence a node has in the whole network, taking account of their connections to other highly-connected nodes.  These are the “kings” of your network - they might not have great closeness or betweenness, but they do wield a lot of influence. The algorithm behind Google search, PageRank, is based on eigenvector centrality.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chemeClr val="dk1"/>
                </a:solidFill>
              </a:rPr>
              <a:t>NB Eigenvector centrality algorithms are complex, and won’t always give you a solution.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d76170f8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fd76170f8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850"/>
              <a:t>“Small world theory” = there are roughly 6 steps on the shortest path between each pair of nodes in the world (see also “6 degrees of Kevin Bacon”</a:t>
            </a:r>
            <a:r>
              <a:rPr lang="en" sz="850" u="sng">
                <a:solidFill>
                  <a:schemeClr val="hlink"/>
                </a:solidFill>
                <a:hlinkClick r:id="rId2"/>
              </a:rPr>
              <a:t> http://en.wikipedia.org/wiki/Six_degrees_of_separation</a:t>
            </a:r>
            <a:r>
              <a:rPr lang="en" sz="850"/>
              <a:t>).  The maths works out at roughly s = ln(n)/ln(k) where n is the population size and k is the average number of connections per node. For k=30, s is usually roughly 6.</a:t>
            </a:r>
            <a:endParaRPr sz="8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850"/>
              <a:t>NetworkX community functions:</a:t>
            </a:r>
            <a:r>
              <a:rPr lang="en" sz="850" u="sng">
                <a:solidFill>
                  <a:schemeClr val="hlink"/>
                </a:solidFill>
                <a:hlinkClick r:id="rId3"/>
              </a:rPr>
              <a:t> http://networkx.lanl.gov/reference/algorithms.community.html</a:t>
            </a:r>
            <a:endParaRPr sz="850" u="sng">
              <a:solidFill>
                <a:srgbClr val="42C7D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d76170f8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fd76170f8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https://hoaxy.iuni.iu.edu/#query=vaccination&amp;sort=mixed&amp;type=Twitter&amp;lang=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Hoaxy uses Gephi - we have instructions for how to run twitter through that in the BigBook too.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d76170f8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d76170f8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d184f104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fd184f104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850"/>
              <a:t>Longer list:</a:t>
            </a:r>
            <a:r>
              <a:rPr lang="en" sz="850" u="sng">
                <a:solidFill>
                  <a:schemeClr val="hlink"/>
                </a:solidFill>
                <a:hlinkClick r:id="rId2"/>
              </a:rPr>
              <a:t> http://en.wikipedia.org/wiki/Social_network_analysis_software</a:t>
            </a:r>
            <a:endParaRPr sz="850" u="sng">
              <a:solidFill>
                <a:srgbClr val="42C7D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d184f104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fd184f104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d184f104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fd184f104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d76170f8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d76170f8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d76170f8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d76170f8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bbbf3828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bbbf3828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d76170f8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d76170f8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d76170f8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d76170f8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d76170f8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d76170f8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d76170f8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d76170f8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d76170f8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d76170f8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d76170f8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d76170f8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d76170f8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d76170f8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d76170f8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d76170f8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d76170f8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d76170f8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d76170f8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d76170f8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d184f104a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fd184f104a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d76170f8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d76170f8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d184f104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fd184f104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Graph: Covid5G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d76170f8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d76170f8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account creation dates: we can use TWeepy for this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https://www.geeksforgeeks.org/python-tweepy-getting-the-time-when-a-user-was-created/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(Also cron jobs to check for more data each day…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https://towardsdatascience.com/how-to-build-a-dataset-from-twitter-using-python-tweepy-861bdbc16fa5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d76170f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d76170f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d76170f8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d76170f8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d76170f8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fd76170f8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https://www.bellingcat.com/news/2020/05/05/uncovering-a-pro-chinese-government-information-operation-on-twitter-and-facebook-analysis-of-the-milesguo-bot-network/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d76170f8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d76170f8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d76170f8a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d76170f8a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d76170f8a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d76170f8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d76170f8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d76170f8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https://howtobuildup.org/programs/digital-conflict/the-commons-project/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d184f104a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fd184f104a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Fact-checking </a:t>
            </a:r>
            <a:r>
              <a:rPr lang="en">
                <a:solidFill>
                  <a:schemeClr val="dk1"/>
                </a:solidFill>
              </a:rPr>
              <a:t>is hard, and usually needs a team of fact-checkers, up-to-date knowledge etc.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Source-checking: This is why we label and track URLs.  Several groups already publish labelled lists of domains.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Source networks: Some work on “pink slime” exists.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d184f104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fd184f10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d184f104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fd184f104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d184f104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fd184f104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d184f104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fd184f104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d184f104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fd184f104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850"/>
              <a:t>We’re going to be dealing with simple networks. These each have features, that we need to be able to name.</a:t>
            </a:r>
            <a:endParaRPr sz="850"/>
          </a:p>
          <a:p>
            <a:pPr indent="-1651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850"/>
              <a:t>Node: object in the network (e.g. two people)</a:t>
            </a:r>
            <a:endParaRPr sz="850"/>
          </a:p>
          <a:p>
            <a:pPr indent="-1651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850"/>
              <a:t>Edge: link between two objects (e.g. a friendship)</a:t>
            </a:r>
            <a:endParaRPr sz="850"/>
          </a:p>
          <a:p>
            <a:pPr indent="-1651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850"/>
              <a:t>Directed edge: link for a relationship that just goes one way (e.g. a ‘friends’ b, but b doesn’t ‘friend’ a).</a:t>
            </a:r>
            <a:endParaRPr sz="850"/>
          </a:p>
          <a:p>
            <a:pPr indent="-1651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850"/>
              <a:t>Clique: set of nodes where every node in the clique is connected every other node in the clique.</a:t>
            </a:r>
            <a:endParaRPr sz="8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Tie strength: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https://www.nature.com/articles/s41598-018-27290-8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2" name="Google Shape;12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4" name="Google Shape;14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5" name="Google Shape;15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" name="Google Shape;17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5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124758" y="4462701"/>
            <a:ext cx="174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11700" y="790338"/>
            <a:ext cx="85206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1700" y="7327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832400" y="7327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526350"/>
            <a:ext cx="5613600" cy="21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8"/>
          <p:cNvSpPr txBox="1"/>
          <p:nvPr/>
        </p:nvSpPr>
        <p:spPr>
          <a:xfrm>
            <a:off x="658150" y="2772600"/>
            <a:ext cx="456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790338"/>
            <a:ext cx="8520600" cy="3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-5400000">
            <a:off x="-1462200" y="2402400"/>
            <a:ext cx="326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</a:rPr>
              <a:t>INST409C: Cognitive Security | Fall 2021 | SJ Terp</a:t>
            </a:r>
            <a:endParaRPr sz="1000"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medialab.github.io/table2net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cogsec-collaborative/amitt_tracking/blob/master/andypatel_get_data.py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ephi.org/users/download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bellingcat.com/news/2020/05/05/uncovering-a-pro-chinese-government-information-operation-on-twitter-and-facebook-analysis-of-the-milesguo-bot-network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firstdraftnews.org/articles/how-to-use-network-analysis-to-explore-social-media-and-disinformation/" TargetMode="External"/><Relationship Id="rId4" Type="http://schemas.openxmlformats.org/officeDocument/2006/relationships/hyperlink" Target="https://benjaminstrick.com/how-i-scrape-and-analyse-twitter-networks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twitter.com/beeeeeers/status/1358141547057848320?s=20" TargetMode="External"/><Relationship Id="rId4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 10 class 1: disinformation data analysis </a:t>
            </a:r>
            <a:endParaRPr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1092775" y="3276425"/>
            <a:ext cx="70482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INST408C: Cognitive Security | Fall 2021 | SJ Terp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419"/>
              <a:buNone/>
            </a:pPr>
            <a:r>
              <a:rPr lang="en"/>
              <a:t>Network analysis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221050" y="780425"/>
            <a:ext cx="4224900" cy="3751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/>
              <a:t>Analysis tools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Gephi does this.  In Python, NetworkX is simple to use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200"/>
              <a:t>Analysis questions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Centrality: how important is each node to the network?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Community detection: what type of groups are there in this network?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Transmission: how might (information, disease, etc) move across this network?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Network characteristics: what type of network do we have here?</a:t>
            </a:r>
            <a:endParaRPr sz="1200"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4743725" y="780425"/>
            <a:ext cx="4274100" cy="3787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9399"/>
              <a:buNone/>
            </a:pPr>
            <a:r>
              <a:rPr lang="en" sz="1398"/>
              <a:t>Network properties:</a:t>
            </a:r>
            <a:endParaRPr sz="1398"/>
          </a:p>
          <a:p>
            <a:pPr indent="-30410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398"/>
              <a:t>Characteristic path length: average shortest distance between all pairs of nodes</a:t>
            </a:r>
            <a:endParaRPr sz="1398"/>
          </a:p>
          <a:p>
            <a:pPr indent="-3041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98"/>
              <a:t>Clustering coefficient: how likely a network is to contain highly-connected groups</a:t>
            </a:r>
            <a:endParaRPr sz="1398"/>
          </a:p>
          <a:p>
            <a:pPr indent="-3041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98"/>
              <a:t>Degree distribution: histogram of node degrees </a:t>
            </a:r>
            <a:endParaRPr sz="1398"/>
          </a:p>
          <a:p>
            <a:pPr indent="-3041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98"/>
              <a:t>Disconnection</a:t>
            </a:r>
            <a:endParaRPr sz="1398"/>
          </a:p>
          <a:p>
            <a:pPr indent="-3041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98"/>
              <a:t>(scale-free networks)</a:t>
            </a:r>
            <a:endParaRPr sz="1398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9399"/>
              <a:buNone/>
            </a:pPr>
            <a:r>
              <a:rPr lang="en" sz="1398"/>
              <a:t>And also</a:t>
            </a:r>
            <a:endParaRPr sz="1398"/>
          </a:p>
          <a:p>
            <a:pPr indent="-30410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398"/>
              <a:t>Overlapping community detection (modularity etc)</a:t>
            </a:r>
            <a:endParaRPr sz="1398"/>
          </a:p>
          <a:p>
            <a:pPr indent="-3041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98"/>
              <a:t>Homophily (how node dissimilarity affects networks)</a:t>
            </a:r>
            <a:endParaRPr sz="1398"/>
          </a:p>
          <a:p>
            <a:pPr indent="-3041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98"/>
              <a:t>Graph cohesion (which nodes strengthen or weaken a network)</a:t>
            </a:r>
            <a:endParaRPr sz="1398"/>
          </a:p>
          <a:p>
            <a:pPr indent="-3041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98"/>
              <a:t>Graph skeletons (e.g. minimum spanning trees)</a:t>
            </a:r>
            <a:endParaRPr sz="1398"/>
          </a:p>
          <a:p>
            <a:pPr indent="-3041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98"/>
              <a:t>Marketing metrics (reach etc)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419"/>
              <a:buNone/>
            </a:pPr>
            <a:r>
              <a:rPr lang="en"/>
              <a:t>Centralities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790338"/>
            <a:ext cx="8520600" cy="3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Degree centrality: who has lots of friends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Betweenness centrality: who are the bridges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Closeness centrality: who are the hubs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"/>
              <a:t>Eigenvalue centrality: who has most influence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87900" y="2184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Communities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87900" y="1208875"/>
            <a:ext cx="8368200" cy="3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Communities = groupings within your network.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Useful for questions like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“how is a network likely to split into groups” and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“how do I efficiently influence this network”.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Note that when we have a community, we can study it as a network in its own right, including finding the most important nodes in it.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 Indiana data tools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550" y="590475"/>
            <a:ext cx="5482202" cy="42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490250" y="526350"/>
            <a:ext cx="5613600" cy="21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tools</a:t>
            </a:r>
            <a:endParaRPr/>
          </a:p>
        </p:txBody>
      </p:sp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87900" y="2184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Network Tools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905025" y="1022475"/>
            <a:ext cx="35727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Standalone analysis tools: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Gephi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NodeXL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Cytoscape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(NetMiner)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Neo4J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Standalone visualisation tools: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D3.js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4790675" y="1022475"/>
            <a:ext cx="35727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Python analysis libraries: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NetworkX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/>
              <a:t>Python visualisation tools: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Matplotlib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Data </a:t>
            </a:r>
            <a:r>
              <a:rPr lang="en"/>
              <a:t>conversion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https://medialab.github.io/table2net/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165850" y="0"/>
            <a:ext cx="82236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419"/>
              <a:buNone/>
            </a:pPr>
            <a:r>
              <a:rPr lang="en"/>
              <a:t>Gephi: get dataset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221050" y="596100"/>
            <a:ext cx="8113200" cy="26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2222"/>
              <a:buNone/>
            </a:pPr>
            <a:r>
              <a:rPr lang="en"/>
              <a:t>Get data collection code: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https://github.com/cogsec-collaborative/amitt_tracking/blob/master/andypatel_get_data.py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2222"/>
              <a:buNone/>
            </a:pPr>
            <a:r>
              <a:rPr lang="en"/>
              <a:t>In terminal window, type: “python andypatel_get_data.py ctileague”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2222"/>
              <a:buNone/>
            </a:pPr>
            <a:r>
              <a:rPr lang="en"/>
              <a:t>This creates a directory with files:</a:t>
            </a:r>
            <a:endParaRPr/>
          </a:p>
          <a:p>
            <a:pPr indent="-30495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2222"/>
              <a:buChar char="●"/>
            </a:pPr>
            <a:r>
              <a:rPr lang="en"/>
              <a:t>User-user: counts replies, retweets, quotes, mentions</a:t>
            </a:r>
            <a:endParaRPr/>
          </a:p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2222"/>
              <a:buChar char="●"/>
            </a:pPr>
            <a:r>
              <a:rPr lang="en"/>
              <a:t>Hashtag-hashtag: counts co-occurrences</a:t>
            </a:r>
            <a:endParaRPr/>
          </a:p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2222"/>
              <a:buChar char="●"/>
            </a:pPr>
            <a:r>
              <a:rPr lang="en"/>
              <a:t>User-hashtag: counts hashtag use</a:t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900" y="3056634"/>
            <a:ext cx="8368200" cy="1745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419"/>
              <a:buNone/>
            </a:pPr>
            <a:r>
              <a:rPr lang="en"/>
              <a:t>Gephi: create graph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790338"/>
            <a:ext cx="8520600" cy="3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2222"/>
              <a:buNone/>
            </a:pPr>
            <a:r>
              <a:rPr lang="en"/>
              <a:t>Get tool: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https://gephi.org/users/download/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72222"/>
              <a:buNone/>
            </a:pPr>
            <a:r>
              <a:rPr lang="en"/>
              <a:t>Build graph: </a:t>
            </a:r>
            <a:endParaRPr/>
          </a:p>
          <a:p>
            <a:pPr indent="-31083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Start Gephi. Click on top menu&gt;file&gt;“import spreadsheet”. Grab User_user_graph.csv - use all defaults</a:t>
            </a:r>
            <a:endParaRPr sz="1400"/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Go to data laboratory</a:t>
            </a:r>
            <a:endParaRPr sz="1400"/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Top menu: Go to data laboratory, “copy data to another column”, click ‘id’, click okay.</a:t>
            </a: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Go to overview</a:t>
            </a: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RHS: Run average weighted degree algorithm</a:t>
            </a:r>
            <a:endParaRPr sz="1400"/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LHS: Select “tt”, ranking, weighted degree, set minsize=0.2, choose 3rd spline, apply</a:t>
            </a: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RHS: Run modularity algorithm, using defaults</a:t>
            </a: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LHS: Click color icon, then partition, modularity class. Open palette, generate, unclick “limit number of colors”, preset=intense, generate, okay</a:t>
            </a:r>
            <a:endParaRPr sz="1400"/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LHS: Layout: OpenOrd, run. Then forceatlas2, run. Try stronger gravity, and scaling=200</a:t>
            </a:r>
            <a:endParaRPr sz="1400"/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Go to preview</a:t>
            </a:r>
            <a:endParaRPr sz="1400"/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select “black background”, click “refresh”. Click “Reset zoom”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72222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here</a:t>
            </a:r>
            <a:endParaRPr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11700" y="790350"/>
            <a:ext cx="45252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a CSV formatted as (source, target, weight)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Gephi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 spreadsheet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31"/>
          <p:cNvSpPr txBox="1"/>
          <p:nvPr/>
        </p:nvSpPr>
        <p:spPr>
          <a:xfrm>
            <a:off x="5433600" y="1206700"/>
            <a:ext cx="3000000" cy="23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Source,Target,Weight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007Danger007,gbrough10,1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0_hank3,gbrough10,1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151_gene,gbrough10,1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1969bird,gbrough10,1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1984_christmas,gbrough10,1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1AJBarrett,RollingStone,1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1JasonRodriguez,gbrough10,1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1TRUMPLVR,gbrough10,1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1Taurenraging,gbrough10,1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Looks </a:t>
            </a:r>
            <a:r>
              <a:rPr lang="en"/>
              <a:t>like</a:t>
            </a:r>
            <a:r>
              <a:rPr lang="en"/>
              <a:t> this</a:t>
            </a:r>
            <a:endParaRPr/>
          </a:p>
        </p:txBody>
      </p:sp>
      <p:sp>
        <p:nvSpPr>
          <p:cNvPr id="194" name="Google Shape;19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325" y="780050"/>
            <a:ext cx="4235348" cy="41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INST408C Week 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64050" y="707400"/>
            <a:ext cx="4182600" cy="2031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Monday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analysis: theory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64050" y="2839925"/>
            <a:ext cx="4182600" cy="1780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4752750" y="2839925"/>
            <a:ext cx="4182600" cy="1780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Gephi network analysis of a dataset of your own choice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752750" y="707500"/>
            <a:ext cx="4182600" cy="2031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Wednesday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analysis: practice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labels</a:t>
            </a:r>
            <a:endParaRPr/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311700" y="79034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Copy ‘id’ column into ‘label’ column</a:t>
            </a:r>
            <a:endParaRPr/>
          </a:p>
        </p:txBody>
      </p:sp>
      <p:sp>
        <p:nvSpPr>
          <p:cNvPr id="202" name="Google Shape;20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374" y="1580703"/>
            <a:ext cx="6459273" cy="2209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label size proportional to degree</a:t>
            </a:r>
            <a:endParaRPr/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311700" y="790340"/>
            <a:ext cx="8520600" cy="9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RHS: Run average weighted degree algorithm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LHS: Select “tt”, ranking, weighted degree, set minsize=0.2, choose 3rd spline, apply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Looks like this</a:t>
            </a:r>
            <a:endParaRPr/>
          </a:p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1755975" y="4363050"/>
            <a:ext cx="46317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Make sure “show labels” box is ticked</a:t>
            </a:r>
            <a:endParaRPr/>
          </a:p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500" y="859013"/>
            <a:ext cx="4915874" cy="33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50" y="1040163"/>
            <a:ext cx="3074525" cy="306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the nodes by community</a:t>
            </a:r>
            <a:endParaRPr/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311700" y="790338"/>
            <a:ext cx="85206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RHS: Run modularity algorithm, using defaults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LHS: Click color icon, then partition, modularity class. Open palette, generate, unclick “limit number of colors”, preset=intense, generate, okay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looks like this</a:t>
            </a:r>
            <a:endParaRPr/>
          </a:p>
        </p:txBody>
      </p:sp>
      <p:sp>
        <p:nvSpPr>
          <p:cNvPr id="232" name="Google Shape;23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000" y="817738"/>
            <a:ext cx="3559326" cy="35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726" y="859800"/>
            <a:ext cx="4595874" cy="310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up the graph layout</a:t>
            </a:r>
            <a:endParaRPr/>
          </a:p>
        </p:txBody>
      </p:sp>
      <p:sp>
        <p:nvSpPr>
          <p:cNvPr id="240" name="Google Shape;240;p38"/>
          <p:cNvSpPr txBox="1"/>
          <p:nvPr>
            <p:ph idx="1" type="body"/>
          </p:nvPr>
        </p:nvSpPr>
        <p:spPr>
          <a:xfrm>
            <a:off x="311700" y="790338"/>
            <a:ext cx="85206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LHS: Layout: OpenOrd, run. Then forceatlas2, run. Try stronger gravity, and scaling=200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looks like this (attempt 1)</a:t>
            </a:r>
            <a:endParaRPr/>
          </a:p>
        </p:txBody>
      </p:sp>
      <p:sp>
        <p:nvSpPr>
          <p:cNvPr id="247" name="Google Shape;24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285" y="1042538"/>
            <a:ext cx="4691866" cy="30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00" y="948400"/>
            <a:ext cx="3506100" cy="3058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looks like this (attempt 2)</a:t>
            </a:r>
            <a:endParaRPr/>
          </a:p>
        </p:txBody>
      </p:sp>
      <p:sp>
        <p:nvSpPr>
          <p:cNvPr id="255" name="Google Shape;25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25" y="1001575"/>
            <a:ext cx="3807399" cy="329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625" y="1101575"/>
            <a:ext cx="4571525" cy="316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3 - running OpenOrd first, then “reset zoom”</a:t>
            </a:r>
            <a:endParaRPr/>
          </a:p>
        </p:txBody>
      </p:sp>
      <p:sp>
        <p:nvSpPr>
          <p:cNvPr id="263" name="Google Shape;26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891475"/>
            <a:ext cx="4329001" cy="377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225" y="1107875"/>
            <a:ext cx="3657600" cy="3135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clean up a bit</a:t>
            </a:r>
            <a:endParaRPr/>
          </a:p>
        </p:txBody>
      </p:sp>
      <p:sp>
        <p:nvSpPr>
          <p:cNvPr id="271" name="Google Shape;271;p42"/>
          <p:cNvSpPr txBox="1"/>
          <p:nvPr>
            <p:ph idx="1" type="body"/>
          </p:nvPr>
        </p:nvSpPr>
        <p:spPr>
          <a:xfrm>
            <a:off x="311700" y="790350"/>
            <a:ext cx="86010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Want white on a black background? </a:t>
            </a:r>
            <a:r>
              <a:rPr lang="en" sz="1400"/>
              <a:t>Go to preview. select “black background”, click “refresh”. Click “Reset zoom”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Labels are a bit big - try max_size = 4.0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 forgot the rest of the palette (the limit of 8 communities means everything else is greyed out - go back and uncheck “limit number of colors”, then regenerate palette</a:t>
            </a:r>
            <a:endParaRPr sz="1400"/>
          </a:p>
        </p:txBody>
      </p:sp>
      <p:sp>
        <p:nvSpPr>
          <p:cNvPr id="272" name="Google Shape;27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Context</a:t>
            </a:r>
            <a:r>
              <a:rPr lang="en"/>
              <a:t> analysis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gets us to this</a:t>
            </a:r>
            <a:endParaRPr/>
          </a:p>
        </p:txBody>
      </p:sp>
      <p:sp>
        <p:nvSpPr>
          <p:cNvPr id="278" name="Google Shape;27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900" y="664875"/>
            <a:ext cx="4380653" cy="41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419"/>
              <a:buNone/>
            </a:pPr>
            <a:r>
              <a:rPr lang="en"/>
              <a:t>Covid5G</a:t>
            </a:r>
            <a:endParaRPr/>
          </a:p>
        </p:txBody>
      </p:sp>
      <p:pic>
        <p:nvPicPr>
          <p:cNvPr id="285" name="Google Shape;28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0850" y="-20275"/>
            <a:ext cx="5031050" cy="487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next? </a:t>
            </a:r>
            <a:endParaRPr/>
          </a:p>
        </p:txBody>
      </p:sp>
      <p:sp>
        <p:nvSpPr>
          <p:cNvPr id="291" name="Google Shape;291;p45"/>
          <p:cNvSpPr txBox="1"/>
          <p:nvPr>
            <p:ph idx="1" type="body"/>
          </p:nvPr>
        </p:nvSpPr>
        <p:spPr>
          <a:xfrm>
            <a:off x="311700" y="790338"/>
            <a:ext cx="85206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the posters and amplifiers: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https://www.bellingcat.com/news/2020/05/05/uncovering-a-pro-chinese-government-information-operation-on-twitter-and-facebook-analysis-of-the-milesguo-bot-network/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Investigate creation dates, account descriptions / names, profile images etc (these can also be graphs)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 the URLs, images, and accounts mentioned by posters and amplifiers</a:t>
            </a:r>
            <a:endParaRPr/>
          </a:p>
        </p:txBody>
      </p:sp>
      <p:sp>
        <p:nvSpPr>
          <p:cNvPr id="292" name="Google Shape;29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Disinformation analysis examples</a:t>
            </a:r>
            <a:endParaRPr/>
          </a:p>
        </p:txBody>
      </p:sp>
      <p:sp>
        <p:nvSpPr>
          <p:cNvPr id="298" name="Google Shape;298;p46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links</a:t>
            </a:r>
            <a:endParaRPr/>
          </a:p>
        </p:txBody>
      </p:sp>
      <p:sp>
        <p:nvSpPr>
          <p:cNvPr id="305" name="Google Shape;305;p47"/>
          <p:cNvSpPr txBox="1"/>
          <p:nvPr>
            <p:ph idx="1" type="body"/>
          </p:nvPr>
        </p:nvSpPr>
        <p:spPr>
          <a:xfrm>
            <a:off x="311700" y="790338"/>
            <a:ext cx="85206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https://firstdraftnews.org/articles/how-to-use-network-analysis-to-explore-social-media-and-disinformation/</a:t>
            </a:r>
            <a:r>
              <a:rPr lang="en"/>
              <a:t> and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https://benjaminstrick.com/how-i-scrape-and-analyse-twitter-networks/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MilesGuo bot</a:t>
            </a:r>
            <a:endParaRPr/>
          </a:p>
        </p:txBody>
      </p:sp>
      <p:sp>
        <p:nvSpPr>
          <p:cNvPr id="312" name="Google Shape;31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" name="Google Shape;3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750" y="452950"/>
            <a:ext cx="4570287" cy="413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UW on politics</a:t>
            </a:r>
            <a:endParaRPr/>
          </a:p>
        </p:txBody>
      </p:sp>
      <p:sp>
        <p:nvSpPr>
          <p:cNvPr id="319" name="Google Shape;319;p49"/>
          <p:cNvSpPr txBox="1"/>
          <p:nvPr>
            <p:ph idx="1" type="body"/>
          </p:nvPr>
        </p:nvSpPr>
        <p:spPr>
          <a:xfrm>
            <a:off x="187650" y="4231050"/>
            <a:ext cx="21861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87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https://twitter.com/beeeeeers/status/1358141547057848320?s=20</a:t>
            </a:r>
            <a:endParaRPr sz="1087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087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4475" y="44300"/>
            <a:ext cx="4059999" cy="493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ErinG on Trump Trains</a:t>
            </a:r>
            <a:endParaRPr/>
          </a:p>
        </p:txBody>
      </p:sp>
      <p:sp>
        <p:nvSpPr>
          <p:cNvPr id="327" name="Google Shape;32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50"/>
          <p:cNvSpPr txBox="1"/>
          <p:nvPr/>
        </p:nvSpPr>
        <p:spPr>
          <a:xfrm>
            <a:off x="97475" y="4569150"/>
            <a:ext cx="75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https://erin-gallagher.medium.com/trump-trains-84bea1c3170d</a:t>
            </a:r>
            <a:endParaRPr/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800" y="159825"/>
            <a:ext cx="4519934" cy="440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 Indiana on “drifter” bots</a:t>
            </a:r>
            <a:endParaRPr/>
          </a:p>
        </p:txBody>
      </p:sp>
      <p:sp>
        <p:nvSpPr>
          <p:cNvPr id="335" name="Google Shape;33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51"/>
          <p:cNvSpPr txBox="1"/>
          <p:nvPr/>
        </p:nvSpPr>
        <p:spPr>
          <a:xfrm>
            <a:off x="71850" y="4505750"/>
            <a:ext cx="840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https://cnets.indiana.edu/blog/2021/09/24/probing-political-bias-on-twitter-with-drifter-bots/#more-9664</a:t>
            </a:r>
            <a:endParaRPr/>
          </a:p>
        </p:txBody>
      </p:sp>
      <p:pic>
        <p:nvPicPr>
          <p:cNvPr id="337" name="Google Shape;3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300" y="629513"/>
            <a:ext cx="3551240" cy="388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BuildUp’s Commons Project</a:t>
            </a:r>
            <a:endParaRPr/>
          </a:p>
        </p:txBody>
      </p:sp>
      <p:sp>
        <p:nvSpPr>
          <p:cNvPr id="343" name="Google Shape;34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4" name="Google Shape;3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675" y="629425"/>
            <a:ext cx="5458647" cy="41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Recap: (Some) Tactical Tasks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790338"/>
            <a:ext cx="8520600" cy="3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Credibility/ Verification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Fact-checking: verify article, image, video etc doesn’t contain disinformation.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Source-checking: verify source (publisher, domain etc) doesn’t distribute disinformation. 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detection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Pinkslime  finding: find inauthentic website networks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Network finding: find inauthentic account networks (including botnets)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Activity analysis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 computational amplification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 fake accounts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Look at patterns of account creation dates for popular messages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Detect, track and analyse narratives</a:t>
            </a:r>
            <a:endParaRPr/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n"/>
              <a:t>Context analysis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7327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Social network analysis</a:t>
            </a:r>
            <a:endParaRPr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venir"/>
              <a:buChar char="●"/>
            </a:pPr>
            <a:r>
              <a:rPr lang="en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Mapping and measuring relationships and information flows between people, groups, URLs, and other information entities.</a:t>
            </a:r>
            <a:endParaRPr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venir"/>
              <a:buChar char="●"/>
            </a:pPr>
            <a:r>
              <a:rPr lang="en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Techniques and tools for assessing the relationships between disinformation artifacts, narratives, and other incident objects. </a:t>
            </a:r>
            <a:endParaRPr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RECAP: </a:t>
            </a:r>
            <a:r>
              <a:rPr lang="en"/>
              <a:t>Social network analysis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419"/>
              <a:buNone/>
            </a:pPr>
            <a:r>
              <a:rPr lang="en"/>
              <a:t>Activities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221050" y="780425"/>
            <a:ext cx="3869100" cy="3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/>
              <a:t>Understand structure &amp; relationships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Get data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Find relationships in data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Convert to graph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Find structures in graph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Interpret structures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600"/>
              <a:t>Bonus: monitor results of actions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Take action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Analyse structures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Adapt actions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600"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7900" y="48450"/>
            <a:ext cx="5008725" cy="47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419"/>
              <a:buNone/>
            </a:pPr>
            <a:r>
              <a:rPr lang="en"/>
              <a:t>Relationships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452550" y="799725"/>
            <a:ext cx="3375000" cy="3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Social media accounts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Hashtags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URLs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Images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Text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Documents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Groups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...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2327" y="195050"/>
            <a:ext cx="3420700" cy="20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1926" y="2245050"/>
            <a:ext cx="3101500" cy="25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Relationships as Networks</a:t>
            </a:r>
            <a:endParaRPr/>
          </a:p>
        </p:txBody>
      </p:sp>
      <p:sp>
        <p:nvSpPr>
          <p:cNvPr id="121" name="Google Shape;121;p22"/>
          <p:cNvSpPr txBox="1"/>
          <p:nvPr/>
        </p:nvSpPr>
        <p:spPr>
          <a:xfrm>
            <a:off x="3620375" y="1147000"/>
            <a:ext cx="7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Node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8399" y="1147000"/>
            <a:ext cx="5712650" cy="35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4349375" y="1657250"/>
            <a:ext cx="7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Edge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5556075" y="4394675"/>
            <a:ext cx="7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Clique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3312625" y="3868325"/>
            <a:ext cx="97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Directed edge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1927625" y="2263950"/>
            <a:ext cx="110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Undirected edge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27" name="Google Shape;127;p22"/>
          <p:cNvCxnSpPr/>
          <p:nvPr/>
        </p:nvCxnSpPr>
        <p:spPr>
          <a:xfrm flipH="1">
            <a:off x="7255825" y="2529850"/>
            <a:ext cx="708900" cy="26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22"/>
          <p:cNvSpPr txBox="1"/>
          <p:nvPr/>
        </p:nvSpPr>
        <p:spPr>
          <a:xfrm>
            <a:off x="8000175" y="2263950"/>
            <a:ext cx="97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Tie strength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7016675" y="2347325"/>
            <a:ext cx="2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